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79" r:id="rId13"/>
    <p:sldId id="280" r:id="rId14"/>
    <p:sldId id="281" r:id="rId15"/>
    <p:sldId id="282" r:id="rId16"/>
    <p:sldId id="267" r:id="rId17"/>
    <p:sldId id="268" r:id="rId18"/>
    <p:sldId id="269" r:id="rId19"/>
    <p:sldId id="270" r:id="rId20"/>
    <p:sldId id="271" r:id="rId21"/>
    <p:sldId id="272" r:id="rId22"/>
    <p:sldId id="273" r:id="rId23"/>
    <p:sldId id="274" r:id="rId24"/>
    <p:sldId id="283" r:id="rId25"/>
    <p:sldId id="284" r:id="rId26"/>
    <p:sldId id="275" r:id="rId27"/>
    <p:sldId id="276" r:id="rId28"/>
    <p:sldId id="277" r:id="rId29"/>
    <p:sldId id="278"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E38AE-6AA7-403F-8BE1-BCF0EB6F8AF8}"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E38AE-6AA7-403F-8BE1-BCF0EB6F8AF8}"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E38AE-6AA7-403F-8BE1-BCF0EB6F8AF8}"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028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176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31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7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3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097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561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29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E38AE-6AA7-403F-8BE1-BCF0EB6F8AF8}"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701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521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E38AE-6AA7-403F-8BE1-BCF0EB6F8AF8}" type="datetimeFigureOut">
              <a:rPr lang="en-US" smtClean="0"/>
              <a:pPr/>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E38AE-6AA7-403F-8BE1-BCF0EB6F8AF8}" type="datetimeFigureOut">
              <a:rPr lang="en-US" smtClean="0"/>
              <a:pPr/>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E38AE-6AA7-403F-8BE1-BCF0EB6F8AF8}" type="datetimeFigureOut">
              <a:rPr lang="en-US" smtClean="0"/>
              <a:pPr/>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E38AE-6AA7-403F-8BE1-BCF0EB6F8AF8}" type="datetimeFigureOut">
              <a:rPr lang="en-US" smtClean="0"/>
              <a:pPr/>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E38AE-6AA7-403F-8BE1-BCF0EB6F8AF8}" type="datetimeFigureOut">
              <a:rPr lang="en-US" smtClean="0"/>
              <a:pPr/>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E38AE-6AA7-403F-8BE1-BCF0EB6F8AF8}" type="datetimeFigureOut">
              <a:rPr lang="en-US" smtClean="0"/>
              <a:pPr/>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E38AE-6AA7-403F-8BE1-BCF0EB6F8AF8}" type="datetimeFigureOut">
              <a:rPr lang="en-US" smtClean="0"/>
              <a:pPr/>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3195-2EBF-4D0D-9CE1-6454EBA2C3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E38AE-6AA7-403F-8BE1-BCF0EB6F8AF8}" type="datetimeFigureOut">
              <a:rPr lang="en-US" smtClean="0"/>
              <a:pPr/>
              <a:t>7/27/2017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A3195-2EBF-4D0D-9CE1-6454EBA2C3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6D7EF-EAC5-4FD4-8CB2-192D123FDDD4}"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EE9A0-952F-418E-9048-04B884A29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631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Snip Same Side Corner Rectangle 2"/>
          <p:cNvSpPr/>
          <p:nvPr/>
        </p:nvSpPr>
        <p:spPr>
          <a:xfrm>
            <a:off x="1187624" y="1280974"/>
            <a:ext cx="6552728" cy="1224136"/>
          </a:xfrm>
          <a:prstGeom prst="snip2SameRect">
            <a:avLst>
              <a:gd name="adj1" fmla="val 8485"/>
              <a:gd name="adj2" fmla="val 954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Patuh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peraturan</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57200" y="228600"/>
            <a:ext cx="810327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mematuhi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Snip Same Side Corner Rectangle 4"/>
          <p:cNvSpPr/>
          <p:nvPr/>
        </p:nvSpPr>
        <p:spPr>
          <a:xfrm>
            <a:off x="1221633" y="2741856"/>
            <a:ext cx="6518719" cy="1838696"/>
          </a:xfrm>
          <a:prstGeom prst="snip2SameRect">
            <a:avLst>
              <a:gd name="adj1" fmla="val 10248"/>
              <a:gd name="adj2" fmla="val 10862"/>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Mengamalkan </a:t>
            </a:r>
            <a:r>
              <a:rPr lang="ms-MY" sz="2800" b="1" dirty="0">
                <a:solidFill>
                  <a:schemeClr val="bg1"/>
                </a:solidFill>
                <a:effectLst>
                  <a:glow rad="101600">
                    <a:schemeClr val="tx1">
                      <a:alpha val="60000"/>
                    </a:schemeClr>
                  </a:glow>
                  <a:outerShdw blurRad="38100" dist="38100" dir="2700000" algn="tl">
                    <a:srgbClr val="000000">
                      <a:alpha val="43137"/>
                    </a:srgbClr>
                  </a:outerShdw>
                </a:effectLst>
              </a:rPr>
              <a:t>p</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rinsip </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dan adab </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Islam dalam </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perjalanan</a:t>
            </a:r>
          </a:p>
        </p:txBody>
      </p:sp>
      <p:sp>
        <p:nvSpPr>
          <p:cNvPr id="6" name="Snip Same Side Corner Rectangle 5"/>
          <p:cNvSpPr/>
          <p:nvPr/>
        </p:nvSpPr>
        <p:spPr>
          <a:xfrm>
            <a:off x="1187624" y="4862769"/>
            <a:ext cx="6518719" cy="1219920"/>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600" b="1" dirty="0" smtClean="0">
                <a:effectLst>
                  <a:outerShdw blurRad="38100" dist="38100" dir="2700000" algn="tl">
                    <a:srgbClr val="000000">
                      <a:alpha val="43137"/>
                    </a:srgbClr>
                  </a:outerShdw>
                </a:effectLst>
              </a:rPr>
              <a:t>Manfaatkan kemudahan jalan secara berhemah</a:t>
            </a:r>
            <a:endParaRPr lang="en-MY"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9600" y="0"/>
            <a:ext cx="796210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Furqan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63</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80009"/>
            <a:ext cx="9144000" cy="2215991"/>
          </a:xfrm>
          <a:prstGeom prst="rect">
            <a:avLst/>
          </a:prstGeom>
          <a:solidFill>
            <a:srgbClr val="002060">
              <a:alpha val="79000"/>
            </a:srgbClr>
          </a:solidFill>
          <a:ln w="57150">
            <a:noFill/>
          </a:ln>
        </p:spPr>
        <p:txBody>
          <a:bodyPr wrap="square">
            <a:spAutoFit/>
          </a:bodyPr>
          <a:lstStyle/>
          <a:p>
            <a:pPr algn="ctr"/>
            <a:r>
              <a:rPr lang="ms-MY" sz="23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 hamba-hamba (Allah) Ar-Rahman (yang diredhaiNya), ialah mereka yang berjalan di bumi dengan sopan santun, dan apabila orang-orang yang berkelakuan kurang adab, hadapkan kata-kata kepada mereka, mereka menjawab dengan perkataan yang selamat dari perkara yang tidak diingini.”</a:t>
            </a:r>
          </a:p>
        </p:txBody>
      </p:sp>
      <p:sp>
        <p:nvSpPr>
          <p:cNvPr id="5" name="Rectangle 4"/>
          <p:cNvSpPr/>
          <p:nvPr/>
        </p:nvSpPr>
        <p:spPr>
          <a:xfrm>
            <a:off x="18654" y="1554540"/>
            <a:ext cx="9144000" cy="1569660"/>
          </a:xfrm>
          <a:prstGeom prst="rect">
            <a:avLst/>
          </a:prstGeom>
          <a:solidFill>
            <a:schemeClr val="accent6">
              <a:lumMod val="75000"/>
              <a:alpha val="70000"/>
            </a:schemeClr>
          </a:solidFill>
        </p:spPr>
        <p:txBody>
          <a:bodyPr wrap="square">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وَعِبَادُ الرَّحْمَنِ الَّذِينَ يَمْشُونَ عَلَى الْأَرْضِ هَوْنًا وَإِذَا خَاطَبَهُمُ الْجَاهِلُونَ قَالُوا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سَلَامًا.</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09600" y="1371600"/>
            <a:ext cx="7848600" cy="1371600"/>
          </a:xfrm>
          <a:prstGeom prst="roundRect">
            <a:avLst>
              <a:gd name="adj" fmla="val 484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Berjalan</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atau</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memandu</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dengan</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berhemah</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berhati-hati</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tenang</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serta</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beristiqamah</a:t>
            </a:r>
            <a:endParaRPr lang="en-US" sz="28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609600" y="152400"/>
            <a:ext cx="8001024"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Pengertian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berjalan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dengan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Haunan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Snip Same Side Corner Rectangle 4"/>
          <p:cNvSpPr/>
          <p:nvPr/>
        </p:nvSpPr>
        <p:spPr>
          <a:xfrm>
            <a:off x="609600" y="2929739"/>
            <a:ext cx="7848600" cy="1241142"/>
          </a:xfrm>
          <a:prstGeom prst="snip2SameRect">
            <a:avLst>
              <a:gd name="adj1" fmla="val 10248"/>
              <a:gd name="adj2" fmla="val 10862"/>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membuat onar, tidak menyibuk atau </a:t>
            </a:r>
          </a:p>
          <a:p>
            <a:pPr algn="ct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biadab.</a:t>
            </a:r>
          </a:p>
        </p:txBody>
      </p:sp>
      <p:sp>
        <p:nvSpPr>
          <p:cNvPr id="6" name="Snip Same Side Corner Rectangle 5"/>
          <p:cNvSpPr/>
          <p:nvPr/>
        </p:nvSpPr>
        <p:spPr>
          <a:xfrm>
            <a:off x="647700" y="4434289"/>
            <a:ext cx="7848600" cy="1128311"/>
          </a:xfrm>
          <a:prstGeom prst="snip2SameRect">
            <a:avLst>
              <a:gd name="adj1" fmla="val 10248"/>
              <a:gd name="adj2" fmla="val 1086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Patuh peraturan lalulintas</a:t>
            </a: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0" y="0"/>
            <a:ext cx="685800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Isra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37</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514671"/>
            <a:ext cx="9144000" cy="1200329"/>
          </a:xfrm>
          <a:prstGeom prst="rect">
            <a:avLst/>
          </a:prstGeom>
          <a:solidFill>
            <a:srgbClr val="002060">
              <a:alpha val="79000"/>
            </a:srgbClr>
          </a:solidFill>
          <a:ln w="57150">
            <a:noFill/>
          </a:ln>
        </p:spPr>
        <p:txBody>
          <a:bodyPr wrap="square">
            <a:spAutoFit/>
          </a:bodyPr>
          <a:lstStyle/>
          <a:p>
            <a:pPr algn="ctr"/>
            <a:r>
              <a:rPr lang="ms-MY" sz="24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“Jangan kamu berjalan di bumi ini dengan sombong, sesungguhnya kamu tidak akan dapat menembusi bumi, dan tidak akan sampai setinggi gunung.”</a:t>
            </a:r>
          </a:p>
        </p:txBody>
      </p:sp>
      <p:sp>
        <p:nvSpPr>
          <p:cNvPr id="5" name="Rectangle 4"/>
          <p:cNvSpPr/>
          <p:nvPr/>
        </p:nvSpPr>
        <p:spPr>
          <a:xfrm>
            <a:off x="107504" y="1935540"/>
            <a:ext cx="8928992" cy="1569660"/>
          </a:xfrm>
          <a:prstGeom prst="rect">
            <a:avLst/>
          </a:prstGeom>
          <a:solidFill>
            <a:schemeClr val="accent6">
              <a:lumMod val="75000"/>
              <a:alpha val="67000"/>
            </a:schemeClr>
          </a:solidFill>
        </p:spPr>
        <p:txBody>
          <a:bodyPr wrap="square">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وَلاَ تَمْشِ فِي الأَرْضِ مَرَحًا إِنَّكَ لَن تَخْرِقَ الأَرْضَ وَلَن تَبْلُغَ الْجِبَالَ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طُولاً.</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6" name="Right Arrow 5"/>
          <p:cNvSpPr/>
          <p:nvPr/>
        </p:nvSpPr>
        <p:spPr>
          <a:xfrm>
            <a:off x="1" y="42481"/>
            <a:ext cx="4114800" cy="1252919"/>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Allah </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Taala</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Membenci</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 Orang Yang </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Sombong</a:t>
            </a:r>
            <a:endParaRPr lang="en-MY" sz="2200" dirty="0">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191000" y="76200"/>
            <a:ext cx="4267200" cy="1015663"/>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17491"/>
            <a:ext cx="9144000" cy="1569660"/>
          </a:xfrm>
          <a:prstGeom prst="rect">
            <a:avLst/>
          </a:prstGeom>
          <a:solidFill>
            <a:srgbClr val="002060">
              <a:alpha val="77000"/>
            </a:srgbClr>
          </a:solidFill>
          <a:ln w="57150">
            <a:noFill/>
          </a:ln>
        </p:spPr>
        <p:txBody>
          <a:bodyPr wrap="square">
            <a:spAutoFit/>
          </a:bodyPr>
          <a:lstStyle/>
          <a:p>
            <a:pPr algn="ctr"/>
            <a:r>
              <a:rPr lang="ms-MY" sz="24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“Jaga mata daripada melihat perkara yang haram, kawal diri daripada perkara yang menyusahkan pengguna lain, membalas salam, menyuruh kepada makruf dan mencegah perkara mungkar”.</a:t>
            </a:r>
          </a:p>
        </p:txBody>
      </p:sp>
      <p:sp>
        <p:nvSpPr>
          <p:cNvPr id="5" name="Rectangle 4"/>
          <p:cNvSpPr/>
          <p:nvPr/>
        </p:nvSpPr>
        <p:spPr>
          <a:xfrm>
            <a:off x="36512" y="1715324"/>
            <a:ext cx="9144000" cy="1569660"/>
          </a:xfrm>
          <a:prstGeom prst="rect">
            <a:avLst/>
          </a:prstGeom>
          <a:solidFill>
            <a:schemeClr val="accent6">
              <a:lumMod val="75000"/>
              <a:alpha val="68000"/>
            </a:schemeClr>
          </a:solidFill>
        </p:spPr>
        <p:txBody>
          <a:bodyPr wrap="square">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غَضُّ الْبَصَرِ، وَكَفُّ الأَذَى، وَرَدُّ السَّلامِ،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a:p>
            <a:pPr lvl="0" algn="ctr" rtl="1" fontAlgn="base">
              <a:spcBef>
                <a:spcPct val="0"/>
              </a:spcBef>
              <a:spcAft>
                <a:spcPct val="0"/>
              </a:spcAft>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وَالأَمْرُ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بِالْمَعْرُوفِ، وَالنَّهْيُ عَنِ الْمُنْكَرِ</a:t>
            </a:r>
          </a:p>
        </p:txBody>
      </p:sp>
      <p:sp>
        <p:nvSpPr>
          <p:cNvPr id="6" name="Right Arrow 5"/>
          <p:cNvSpPr/>
          <p:nvPr/>
        </p:nvSpPr>
        <p:spPr>
          <a:xfrm>
            <a:off x="1" y="42481"/>
            <a:ext cx="4114800" cy="1252919"/>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Kewajipan</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 di </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jalan</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raya</a:t>
            </a:r>
            <a:endParaRPr lang="en-MY" sz="2200" dirty="0">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191000" y="76200"/>
            <a:ext cx="4267200" cy="1015663"/>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17491"/>
            <a:ext cx="9144000" cy="1508105"/>
          </a:xfrm>
          <a:prstGeom prst="rect">
            <a:avLst/>
          </a:prstGeom>
          <a:solidFill>
            <a:srgbClr val="002060">
              <a:alpha val="81000"/>
            </a:srgbClr>
          </a:solidFill>
          <a:ln w="57150">
            <a:noFill/>
          </a:ln>
        </p:spPr>
        <p:txBody>
          <a:bodyPr wrap="square">
            <a:spAutoFit/>
          </a:bodyPr>
          <a:lstStyle/>
          <a:p>
            <a:pPr algn="ctr"/>
            <a:r>
              <a:rPr lang="ms-MY" sz="23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“Sedang </a:t>
            </a:r>
            <a:r>
              <a:rPr lang="ms-MY" sz="23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seorang lelaki berjalan dia mendapati seranting duri di atas jalan, lalu dialihkannya, maka Allah berterima kasih yakni merahmatinya dan mengampunkannya”.</a:t>
            </a:r>
          </a:p>
        </p:txBody>
      </p:sp>
      <p:sp>
        <p:nvSpPr>
          <p:cNvPr id="5" name="Rectangle 4"/>
          <p:cNvSpPr/>
          <p:nvPr/>
        </p:nvSpPr>
        <p:spPr>
          <a:xfrm>
            <a:off x="887" y="1715324"/>
            <a:ext cx="9144000" cy="1569660"/>
          </a:xfrm>
          <a:prstGeom prst="rect">
            <a:avLst/>
          </a:prstGeom>
          <a:solidFill>
            <a:schemeClr val="accent6">
              <a:lumMod val="75000"/>
              <a:alpha val="72000"/>
            </a:schemeClr>
          </a:solidFill>
        </p:spPr>
        <p:txBody>
          <a:bodyPr wrap="square">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بَيْنَمَا رَجُلٌ يَمْشِي بِطَرِيقٍ وَجَدَ غُصْنَ شَوْكٍ عَلَى الطَّرِيقِ، فَأَخَّرَهُ فَشَكَرَ اللَّهُ لَهُ فَغَفَرَ لَهُ. </a:t>
            </a:r>
          </a:p>
        </p:txBody>
      </p:sp>
      <p:sp>
        <p:nvSpPr>
          <p:cNvPr id="6" name="Right Arrow 5"/>
          <p:cNvSpPr/>
          <p:nvPr/>
        </p:nvSpPr>
        <p:spPr>
          <a:xfrm>
            <a:off x="76200" y="42481"/>
            <a:ext cx="4038600" cy="1252919"/>
          </a:xfrm>
          <a:prstGeom prst="rightArrow">
            <a:avLst>
              <a:gd name="adj1" fmla="val 56536"/>
              <a:gd name="adj2" fmla="val 50000"/>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Membuang</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halangan</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bahaya</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 </a:t>
            </a:r>
          </a:p>
          <a:p>
            <a:pPr algn="ct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dijalan</a:t>
            </a:r>
            <a:r>
              <a:rPr lang="en-US" sz="2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raya</a:t>
            </a:r>
            <a:endParaRPr lang="en-MY" sz="2200" dirty="0">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Snip Same Side Corner Rectangle 2"/>
          <p:cNvSpPr/>
          <p:nvPr/>
        </p:nvSpPr>
        <p:spPr>
          <a:xfrm>
            <a:off x="636712" y="2993182"/>
            <a:ext cx="7884514" cy="1187638"/>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800" b="1" dirty="0" smtClean="0">
                <a:effectLst>
                  <a:outerShdw blurRad="38100" dist="38100" dir="2700000" algn="tl">
                    <a:srgbClr val="000000">
                      <a:alpha val="43137"/>
                    </a:srgbClr>
                  </a:outerShdw>
                </a:effectLst>
              </a:rPr>
              <a:t>Menjaga </a:t>
            </a:r>
            <a:r>
              <a:rPr lang="ms-MY" sz="2800" b="1" dirty="0">
                <a:effectLst>
                  <a:outerShdw blurRad="38100" dist="38100" dir="2700000" algn="tl">
                    <a:srgbClr val="000000">
                      <a:alpha val="43137"/>
                    </a:srgbClr>
                  </a:outerShdw>
                </a:effectLst>
              </a:rPr>
              <a:t>pandangan mata supaya tidak terarah kepada sesuatu yang </a:t>
            </a:r>
            <a:r>
              <a:rPr lang="ms-MY" sz="2800" b="1" dirty="0" smtClean="0">
                <a:effectLst>
                  <a:outerShdw blurRad="38100" dist="38100" dir="2700000" algn="tl">
                    <a:srgbClr val="000000">
                      <a:alpha val="43137"/>
                    </a:srgbClr>
                  </a:outerShdw>
                </a:effectLst>
              </a:rPr>
              <a:t>diharamkan</a:t>
            </a:r>
            <a:endParaRPr lang="en-MY" sz="2800" b="1" dirty="0">
              <a:effectLst>
                <a:outerShdw blurRad="38100" dist="38100" dir="2700000" algn="tl">
                  <a:srgbClr val="000000">
                    <a:alpha val="43137"/>
                  </a:srgbClr>
                </a:outerShdw>
              </a:effectLst>
            </a:endParaRPr>
          </a:p>
        </p:txBody>
      </p:sp>
      <p:sp>
        <p:nvSpPr>
          <p:cNvPr id="4" name="Rectangle 3"/>
          <p:cNvSpPr/>
          <p:nvPr/>
        </p:nvSpPr>
        <p:spPr>
          <a:xfrm>
            <a:off x="76200" y="152400"/>
            <a:ext cx="8915400" cy="584775"/>
          </a:xfrm>
          <a:prstGeom prst="rect">
            <a:avLst/>
          </a:prstGeom>
        </p:spPr>
        <p:txBody>
          <a:bodyPr wrap="square">
            <a:spAutoFit/>
          </a:bodyPr>
          <a:lstStyle/>
          <a:p>
            <a:pPr algn="ctr" fontAlgn="auto">
              <a:spcBef>
                <a:spcPts val="0"/>
              </a:spcBef>
              <a:spcAft>
                <a:spcPts val="0"/>
              </a:spcAft>
              <a:defRPr/>
            </a:pP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Tuntutan</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epada</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Pengguna</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Jalan</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Raya</a:t>
            </a:r>
          </a:p>
        </p:txBody>
      </p:sp>
      <p:sp>
        <p:nvSpPr>
          <p:cNvPr id="5" name="Snip Same Side Corner Rectangle 4"/>
          <p:cNvSpPr/>
          <p:nvPr/>
        </p:nvSpPr>
        <p:spPr>
          <a:xfrm>
            <a:off x="623538" y="4628124"/>
            <a:ext cx="7897688" cy="1152896"/>
          </a:xfrm>
          <a:prstGeom prst="snip2SameRect">
            <a:avLst>
              <a:gd name="adj1" fmla="val 10248"/>
              <a:gd name="adj2" fmla="val 10862"/>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800" b="1" dirty="0" smtClean="0">
                <a:effectLst>
                  <a:outerShdw blurRad="38100" dist="38100" dir="2700000" algn="tl">
                    <a:srgbClr val="000000">
                      <a:alpha val="43137"/>
                    </a:srgbClr>
                  </a:outerShdw>
                </a:effectLst>
              </a:rPr>
              <a:t>Hindari </a:t>
            </a:r>
            <a:r>
              <a:rPr lang="sv-SE" sz="2800" b="1" dirty="0">
                <a:effectLst>
                  <a:outerShdw blurRad="38100" dist="38100" dir="2700000" algn="tl">
                    <a:srgbClr val="000000">
                      <a:alpha val="43137"/>
                    </a:srgbClr>
                  </a:outerShdw>
                </a:effectLst>
              </a:rPr>
              <a:t>sebarang unsur yang boleh menyusahkan atau membahayakan pengguna-pengguna lain </a:t>
            </a:r>
            <a:endParaRPr lang="ms-MY" sz="2800" b="1" dirty="0" smtClean="0">
              <a:effectLst>
                <a:outerShdw blurRad="38100" dist="38100" dir="2700000" algn="tl">
                  <a:srgbClr val="000000">
                    <a:alpha val="43137"/>
                  </a:srgbClr>
                </a:outerShdw>
              </a:effectLst>
            </a:endParaRPr>
          </a:p>
        </p:txBody>
      </p:sp>
      <p:sp>
        <p:nvSpPr>
          <p:cNvPr id="6" name="Snip Same Side Corner Rectangle 5"/>
          <p:cNvSpPr/>
          <p:nvPr/>
        </p:nvSpPr>
        <p:spPr>
          <a:xfrm>
            <a:off x="623538" y="1280284"/>
            <a:ext cx="7897688" cy="1224136"/>
          </a:xfrm>
          <a:prstGeom prst="snip2SameRect">
            <a:avLst>
              <a:gd name="adj1" fmla="val 8485"/>
              <a:gd name="adj2" fmla="val 954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800" b="1" dirty="0" smtClean="0">
                <a:effectLst>
                  <a:outerShdw blurRad="38100" dist="38100" dir="2700000" algn="tl">
                    <a:srgbClr val="000000">
                      <a:alpha val="43137"/>
                    </a:srgbClr>
                  </a:outerShdw>
                </a:effectLst>
              </a:rPr>
              <a:t>Guna dengan </a:t>
            </a:r>
            <a:r>
              <a:rPr lang="ms-MY" sz="2800" b="1" dirty="0">
                <a:effectLst>
                  <a:outerShdw blurRad="38100" dist="38100" dir="2700000" algn="tl">
                    <a:srgbClr val="000000">
                      <a:alpha val="43137"/>
                    </a:srgbClr>
                  </a:outerShdw>
                </a:effectLst>
              </a:rPr>
              <a:t>berhemah, mematuhi adab dan menghormati peraturan jalan raya</a:t>
            </a:r>
            <a:endPar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228600" y="1254813"/>
            <a:ext cx="685800" cy="649060"/>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8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1</a:t>
            </a:r>
            <a:endParaRPr lang="en-MY" sz="2800" dirty="0">
              <a:effectLst>
                <a:glow rad="101600">
                  <a:schemeClr val="bg1">
                    <a:alpha val="60000"/>
                  </a:schemeClr>
                </a:glow>
                <a:outerShdw blurRad="38100" dist="38100" dir="2700000" algn="tl">
                  <a:srgbClr val="000000">
                    <a:alpha val="43137"/>
                  </a:srgbClr>
                </a:outerShdw>
              </a:effectLst>
            </a:endParaRPr>
          </a:p>
        </p:txBody>
      </p:sp>
      <p:sp>
        <p:nvSpPr>
          <p:cNvPr id="8" name="Right Arrow 7"/>
          <p:cNvSpPr/>
          <p:nvPr/>
        </p:nvSpPr>
        <p:spPr>
          <a:xfrm>
            <a:off x="228600" y="2951261"/>
            <a:ext cx="685800" cy="649060"/>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8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Black" pitchFamily="34" charset="0"/>
              </a:rPr>
              <a:t>2</a:t>
            </a:r>
            <a:endParaRPr lang="en-MY" sz="2800" dirty="0">
              <a:effectLst>
                <a:glow rad="101600">
                  <a:schemeClr val="bg1">
                    <a:alpha val="60000"/>
                  </a:schemeClr>
                </a:glow>
                <a:outerShdw blurRad="38100" dist="38100" dir="2700000" algn="tl">
                  <a:srgbClr val="000000">
                    <a:alpha val="43137"/>
                  </a:srgbClr>
                </a:outerShdw>
              </a:effectLst>
            </a:endParaRPr>
          </a:p>
        </p:txBody>
      </p:sp>
      <p:sp>
        <p:nvSpPr>
          <p:cNvPr id="9" name="Right Arrow 8"/>
          <p:cNvSpPr/>
          <p:nvPr/>
        </p:nvSpPr>
        <p:spPr>
          <a:xfrm>
            <a:off x="228600" y="4521836"/>
            <a:ext cx="685800" cy="649060"/>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3</a:t>
            </a:r>
            <a:endParaRPr lang="en-MY" sz="2800" dirty="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5800" y="152400"/>
            <a:ext cx="7772400"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31848"/>
            <a:ext cx="9144000" cy="892552"/>
          </a:xfrm>
          <a:prstGeom prst="rect">
            <a:avLst/>
          </a:prstGeom>
          <a:solidFill>
            <a:srgbClr val="002060">
              <a:alpha val="80000"/>
            </a:srgbClr>
          </a:solidFill>
          <a:ln w="57150">
            <a:noFill/>
          </a:ln>
        </p:spPr>
        <p:txBody>
          <a:bodyPr wrap="square">
            <a:spAutoFit/>
          </a:bodyPr>
          <a:lstStyle/>
          <a:p>
            <a:pPr algn="ctr"/>
            <a:r>
              <a:rPr lang="ms-MY" sz="26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"Seseorang itu tidak boleh membahayakan diri dan tidak juga membahayakan pihak lain".</a:t>
            </a:r>
          </a:p>
        </p:txBody>
      </p:sp>
      <p:sp>
        <p:nvSpPr>
          <p:cNvPr id="5" name="Rectangle 4"/>
          <p:cNvSpPr/>
          <p:nvPr/>
        </p:nvSpPr>
        <p:spPr>
          <a:xfrm>
            <a:off x="0" y="1729681"/>
            <a:ext cx="9144000" cy="923330"/>
          </a:xfrm>
          <a:prstGeom prst="rect">
            <a:avLst/>
          </a:prstGeom>
          <a:solidFill>
            <a:schemeClr val="accent6">
              <a:lumMod val="75000"/>
              <a:alpha val="68000"/>
            </a:schemeClr>
          </a:solidFill>
        </p:spPr>
        <p:txBody>
          <a:bodyPr wrap="square">
            <a:spAutoFit/>
          </a:bodyPr>
          <a:lstStyle/>
          <a:p>
            <a:pPr lvl="0" algn="ctr" rtl="1" fontAlgn="base">
              <a:spcBef>
                <a:spcPct val="0"/>
              </a:spcBef>
              <a:spcAft>
                <a:spcPct val="0"/>
              </a:spcAft>
            </a:pP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لاَ ضَرَرَ وَلاَ ضِرَارَ.  </a:t>
            </a:r>
            <a:r>
              <a:rPr lang="ar-SA" sz="4000"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(رَوَاهُ اِبْنُ مَاجَه)</a:t>
            </a: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2400"/>
            <a:ext cx="9144000" cy="584775"/>
          </a:xfrm>
          <a:prstGeom prst="rect">
            <a:avLst/>
          </a:prstGeom>
        </p:spPr>
        <p:txBody>
          <a:bodyPr wrap="square">
            <a:spAutoFit/>
          </a:bodyPr>
          <a:lstStyle/>
          <a:p>
            <a:pPr algn="ctr" fontAlgn="auto">
              <a:spcBef>
                <a:spcPts val="0"/>
              </a:spcBef>
              <a:spcAft>
                <a:spcPts val="0"/>
              </a:spcAft>
              <a:defRPr/>
            </a:pP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Tuntutan</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pengguna</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Jalan</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Raya</a:t>
            </a:r>
          </a:p>
        </p:txBody>
      </p:sp>
      <p:sp>
        <p:nvSpPr>
          <p:cNvPr id="4" name="Snip Same Side Corner Rectangle 3"/>
          <p:cNvSpPr/>
          <p:nvPr/>
        </p:nvSpPr>
        <p:spPr>
          <a:xfrm>
            <a:off x="623538" y="1966084"/>
            <a:ext cx="7897688" cy="1224136"/>
          </a:xfrm>
          <a:prstGeom prst="snip2SameRect">
            <a:avLst>
              <a:gd name="adj1" fmla="val 8485"/>
              <a:gd name="adj2" fmla="val 954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2800" b="1" dirty="0">
                <a:effectLst>
                  <a:outerShdw blurRad="38100" dist="38100" dir="2700000" algn="tl">
                    <a:srgbClr val="000000">
                      <a:alpha val="43137"/>
                    </a:srgbClr>
                  </a:outerShdw>
                </a:effectLst>
              </a:rPr>
              <a:t>Jadikan jalan raya sebagai zon aman dan selamat. </a:t>
            </a:r>
            <a:endPar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493301" y="1641554"/>
            <a:ext cx="685800" cy="649060"/>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4</a:t>
            </a:r>
            <a:endParaRPr lang="en-MY" sz="2800" dirty="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5800" y="228312"/>
            <a:ext cx="7772400"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17203"/>
            <a:ext cx="9144000" cy="830997"/>
          </a:xfrm>
          <a:prstGeom prst="rect">
            <a:avLst/>
          </a:prstGeom>
          <a:solidFill>
            <a:srgbClr val="002060">
              <a:alpha val="80000"/>
            </a:srgbClr>
          </a:solidFill>
          <a:ln w="57150">
            <a:noFill/>
          </a:ln>
        </p:spPr>
        <p:txBody>
          <a:bodyPr wrap="square">
            <a:spAutoFit/>
          </a:bodyPr>
          <a:lstStyle/>
          <a:p>
            <a:pPr algn="ctr"/>
            <a:r>
              <a:rPr lang="ms-MY" sz="24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"Haram ke atas seorang Muslim menakutkan Muslim yang lain walaupun dalam keadaan bergurau ".</a:t>
            </a:r>
          </a:p>
        </p:txBody>
      </p:sp>
      <p:sp>
        <p:nvSpPr>
          <p:cNvPr id="5" name="Rectangle 4"/>
          <p:cNvSpPr/>
          <p:nvPr/>
        </p:nvSpPr>
        <p:spPr>
          <a:xfrm>
            <a:off x="36512" y="1715036"/>
            <a:ext cx="9144000" cy="830997"/>
          </a:xfrm>
          <a:prstGeom prst="rect">
            <a:avLst/>
          </a:prstGeom>
          <a:solidFill>
            <a:schemeClr val="accent6">
              <a:lumMod val="75000"/>
              <a:alpha val="78000"/>
            </a:schemeClr>
          </a:solidFill>
        </p:spPr>
        <p:txBody>
          <a:bodyPr wrap="square">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لَا يَحِلُّ لِمُسْلِمٍ أَنْ يُرَوِّعَ مُسْلِمًا وَلَوْ مَازِحَا.  </a:t>
            </a:r>
            <a:r>
              <a:rPr lang="ar-SA" sz="36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(رواه أبو داود)</a:t>
            </a:r>
            <a:endParaRPr lang="ar-SA" sz="2400"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23340"/>
            <a:ext cx="9144000" cy="2400657"/>
          </a:xfrm>
          <a:prstGeom prst="rect">
            <a:avLst/>
          </a:prstGeom>
          <a:solidFill>
            <a:schemeClr val="accent6">
              <a:lumMod val="75000"/>
              <a:alpha val="69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590871"/>
            <a:ext cx="9144000" cy="1200329"/>
          </a:xfrm>
          <a:prstGeom prst="rect">
            <a:avLst/>
          </a:prstGeom>
          <a:solidFill>
            <a:srgbClr val="002060">
              <a:alpha val="80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83568" y="1524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Snip Same Side Corner Rectangle 2"/>
          <p:cNvSpPr/>
          <p:nvPr/>
        </p:nvSpPr>
        <p:spPr>
          <a:xfrm>
            <a:off x="152400" y="1219200"/>
            <a:ext cx="5395191" cy="1224136"/>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pengguna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raya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mematuhi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4" name="Snip Same Side Corner Rectangle 3"/>
          <p:cNvSpPr/>
          <p:nvPr/>
        </p:nvSpPr>
        <p:spPr>
          <a:xfrm>
            <a:off x="1401618" y="2736539"/>
            <a:ext cx="7132782" cy="1080120"/>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800" b="1" dirty="0" smtClean="0"/>
              <a:t>Tunaikan </a:t>
            </a:r>
            <a:r>
              <a:rPr lang="ms-MY" sz="2800" b="1" dirty="0"/>
              <a:t>hak-hak jalan raya seperti yang dituntut oleh Allah dan Rasul-Nya.</a:t>
            </a:r>
            <a:endParaRPr lang="en-MY" sz="2800" b="1" dirty="0"/>
          </a:p>
        </p:txBody>
      </p:sp>
      <p:sp>
        <p:nvSpPr>
          <p:cNvPr id="5" name="Rectangle 4"/>
          <p:cNvSpPr/>
          <p:nvPr/>
        </p:nvSpPr>
        <p:spPr>
          <a:xfrm>
            <a:off x="457200" y="152400"/>
            <a:ext cx="8103274"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endPar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Snip Same Side Corner Rectangle 5"/>
          <p:cNvSpPr/>
          <p:nvPr/>
        </p:nvSpPr>
        <p:spPr>
          <a:xfrm>
            <a:off x="1401618" y="3949080"/>
            <a:ext cx="7132782" cy="1080120"/>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800" b="1" dirty="0" smtClean="0"/>
              <a:t>Menyumbang </a:t>
            </a:r>
            <a:r>
              <a:rPr lang="ms-MY" sz="2800" b="1" dirty="0"/>
              <a:t>ke arah keselamatan jalan </a:t>
            </a:r>
            <a:r>
              <a:rPr lang="ms-MY" sz="2800" b="1" dirty="0" smtClean="0"/>
              <a:t>raya.</a:t>
            </a:r>
            <a:endParaRPr lang="en-MY" sz="2800" b="1" dirty="0"/>
          </a:p>
        </p:txBody>
      </p:sp>
      <p:sp>
        <p:nvSpPr>
          <p:cNvPr id="7" name="Snip Same Side Corner Rectangle 6"/>
          <p:cNvSpPr/>
          <p:nvPr/>
        </p:nvSpPr>
        <p:spPr>
          <a:xfrm>
            <a:off x="1401618" y="5220269"/>
            <a:ext cx="7132782" cy="1080120"/>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800" b="1" dirty="0"/>
              <a:t>B</a:t>
            </a:r>
            <a:r>
              <a:rPr lang="ms-MY" sz="2800" b="1" dirty="0" smtClean="0"/>
              <a:t>ekerjasama </a:t>
            </a:r>
            <a:r>
              <a:rPr lang="ms-MY" sz="2800" b="1" dirty="0"/>
              <a:t>dengan pihak yang berkuasa bagi mencegah kecelakaan. </a:t>
            </a:r>
            <a:endParaRPr lang="en-MY" sz="2800" b="1" dirty="0"/>
          </a:p>
        </p:txBody>
      </p:sp>
      <p:sp>
        <p:nvSpPr>
          <p:cNvPr id="8" name="5-Point Star 7"/>
          <p:cNvSpPr/>
          <p:nvPr/>
        </p:nvSpPr>
        <p:spPr>
          <a:xfrm>
            <a:off x="990600" y="2736539"/>
            <a:ext cx="609600" cy="540060"/>
          </a:xfrm>
          <a:prstGeom prst="star5">
            <a:avLst/>
          </a:prstGeom>
          <a:solidFill>
            <a:schemeClr val="tx1"/>
          </a:solidFill>
          <a:ln>
            <a:solidFill>
              <a:srgbClr val="FFFF00"/>
            </a:solidFill>
          </a:ln>
          <a:effectLst>
            <a:glow rad="101600">
              <a:schemeClr val="bg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
        <p:nvSpPr>
          <p:cNvPr id="9" name="5-Point Star 8"/>
          <p:cNvSpPr/>
          <p:nvPr/>
        </p:nvSpPr>
        <p:spPr>
          <a:xfrm>
            <a:off x="1079069" y="5220269"/>
            <a:ext cx="609600" cy="540060"/>
          </a:xfrm>
          <a:prstGeom prst="star5">
            <a:avLst/>
          </a:prstGeom>
          <a:solidFill>
            <a:schemeClr val="tx1"/>
          </a:solidFill>
          <a:ln>
            <a:solidFill>
              <a:srgbClr val="FFFF00"/>
            </a:solidFill>
          </a:ln>
          <a:effectLst>
            <a:glow rad="101600">
              <a:schemeClr val="bg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
        <p:nvSpPr>
          <p:cNvPr id="10" name="5-Point Star 9"/>
          <p:cNvSpPr/>
          <p:nvPr/>
        </p:nvSpPr>
        <p:spPr>
          <a:xfrm>
            <a:off x="1096818" y="3816659"/>
            <a:ext cx="609600" cy="540060"/>
          </a:xfrm>
          <a:prstGeom prst="star5">
            <a:avLst/>
          </a:prstGeom>
          <a:solidFill>
            <a:schemeClr val="tx1"/>
          </a:solidFill>
          <a:ln>
            <a:solidFill>
              <a:srgbClr val="FFFF00"/>
            </a:solidFill>
          </a:ln>
          <a:effectLst>
            <a:glow rad="101600">
              <a:schemeClr val="bg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9600" y="-76200"/>
            <a:ext cx="796210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Maidah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32</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657600"/>
            <a:ext cx="9144000" cy="3170099"/>
          </a:xfrm>
          <a:prstGeom prst="rect">
            <a:avLst/>
          </a:prstGeom>
          <a:solidFill>
            <a:srgbClr val="002060">
              <a:alpha val="79000"/>
            </a:srgbClr>
          </a:solidFill>
          <a:ln w="57150">
            <a:noFill/>
          </a:ln>
        </p:spPr>
        <p:txBody>
          <a:bodyPr wrap="square">
            <a:spAutoFit/>
          </a:bodyPr>
          <a:lstStyle/>
          <a:p>
            <a:pPr algn="ct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sebab</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demikian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tetapkan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atas</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Bani</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Israil</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bahawasanya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sesiapa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membunuh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seorang</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manusia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tiada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alasan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atau</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melakukan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kerosakan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di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muka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bumi</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seolah-olah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membunuh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manusia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semuanya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sesiapa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menjaga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manusia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seolah-olah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menjaga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manusia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semuanya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Dan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datang</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Rasul-rasul</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membawa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keterangan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nyata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kemudian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kebanyakan</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sesudah</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menjadi</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orang yang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melampaui</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batas</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di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muka</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bumi</a:t>
            </a:r>
            <a:r>
              <a:rPr lang="en-US"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endParaRPr lang="ms-MY" sz="20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8654" y="943704"/>
            <a:ext cx="9144000" cy="2677656"/>
          </a:xfrm>
          <a:prstGeom prst="rect">
            <a:avLst/>
          </a:prstGeom>
          <a:solidFill>
            <a:schemeClr val="accent6">
              <a:lumMod val="75000"/>
              <a:alpha val="69000"/>
            </a:schemeClr>
          </a:solidFill>
        </p:spPr>
        <p:txBody>
          <a:bodyPr wrap="square">
            <a:spAutoFit/>
          </a:bodyPr>
          <a:lstStyle/>
          <a:p>
            <a:pPr lvl="0" algn="ctr" rtl="1" fontAlgn="base">
              <a:spcBef>
                <a:spcPct val="0"/>
              </a:spcBef>
              <a:spcAft>
                <a:spcPct val="0"/>
              </a:spcAft>
            </a:pP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مِنْ أَجْلِ ذَلِكَ كَتَبْنَا عَلَى بَنِي إِسْرَائِيلَ أَنَّهُ مَن قَتَلَ نَفْسًا بِغَيْرِ نَفْسٍ أَوْ فَسَادٍ فِي الأَرْضِ فَكَأَنَّمَا قَتَلَ النَّاسَ جَمِيعًا وَمَنْ أَحْيَاهَا فَكَأَنَّمَا أَحْيَا النَّاسَ جَمِيعًا وَلَقَدْ جَاء تْهُمْ رُسُلُنَا بِالبَيِّنَاتِ ثُمَّ إِنَّ كَثِيرًا مِّنْهُم بَعْدَ ذَلِكَ فِي الأَرْضِ لَمُسْرِفُونَ</a:t>
            </a:r>
            <a:endPar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8032" y="1358280"/>
            <a:ext cx="8604448" cy="4154984"/>
          </a:xfrm>
          <a:prstGeom prst="rect">
            <a:avLst/>
          </a:prstGeom>
          <a:solidFill>
            <a:srgbClr val="00B0F0">
              <a:alpha val="16000"/>
            </a:srgb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endParaRPr>
          </a:p>
          <a:p>
            <a:pPr lvl="0" algn="ctr" rtl="1">
              <a:defRPr/>
            </a:pPr>
            <a:r>
              <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إِنَّهُ </a:t>
            </a: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هُوَ الْغَفُوْرُ الرَّحِيْمُ.</a:t>
            </a:r>
            <a:endParaRPr kumimoji="0" lang="en-MY" sz="44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228600"/>
            <a:ext cx="2571776" cy="576064"/>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2688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469274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30406" y="1524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05000"/>
            <a:ext cx="9144000" cy="1862048"/>
          </a:xfrm>
          <a:prstGeom prst="rect">
            <a:avLst/>
          </a:prstGeom>
          <a:solidFill>
            <a:schemeClr val="accent6">
              <a:lumMod val="75000"/>
              <a:alpha val="69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28182"/>
            <a:ext cx="9144000" cy="1077218"/>
          </a:xfrm>
          <a:prstGeom prst="rect">
            <a:avLst/>
          </a:prstGeom>
          <a:solidFill>
            <a:srgbClr val="000000">
              <a:alpha val="80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880156" y="76200"/>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95906"/>
            <a:ext cx="9144000" cy="1754326"/>
          </a:xfrm>
          <a:prstGeom prst="rect">
            <a:avLst/>
          </a:prstGeom>
          <a:solidFill>
            <a:schemeClr val="accent6">
              <a:lumMod val="75000"/>
              <a:alpha val="70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00551"/>
            <a:ext cx="9144000" cy="2092881"/>
          </a:xfrm>
          <a:prstGeom prst="rect">
            <a:avLst/>
          </a:prstGeom>
          <a:solidFill>
            <a:srgbClr val="000000">
              <a:alpha val="81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99592" y="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14359"/>
            <a:ext cx="9144000" cy="1754326"/>
          </a:xfrm>
          <a:prstGeom prst="rect">
            <a:avLst/>
          </a:prstGeom>
          <a:solidFill>
            <a:schemeClr val="accent6">
              <a:lumMod val="75000"/>
              <a:alpha val="69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وَرَسُوْلِكَ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آلِهِ وَأَصْحَابِهِ وَأَتْبَاعِهِ إِلَى يَوْمِ الدِّيْنِ.</a:t>
            </a:r>
            <a:endParaRPr lang="ms-MY"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69829"/>
            <a:ext cx="9144000" cy="1692771"/>
          </a:xfrm>
          <a:prstGeom prst="rect">
            <a:avLst/>
          </a:prstGeom>
          <a:solidFill>
            <a:srgbClr val="002060">
              <a:alpha val="77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4480" y="1524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498685"/>
            <a:ext cx="9144000" cy="1292662"/>
          </a:xfrm>
          <a:prstGeom prst="rect">
            <a:avLst/>
          </a:prstGeom>
          <a:solidFill>
            <a:srgbClr val="000000">
              <a:alpha val="70000"/>
            </a:srgbClr>
          </a:solidFill>
          <a:ln w="57150">
            <a:noFill/>
          </a:ln>
        </p:spPr>
        <p:txBody>
          <a:bodyPr wrap="square">
            <a:spAutoFit/>
          </a:bodyPr>
          <a:lstStyle/>
          <a:p>
            <a:pPr algn="ctr" fontAlgn="auto">
              <a:spcBef>
                <a:spcPts val="0"/>
              </a:spcBef>
              <a:spcAft>
                <a:spcPts val="0"/>
              </a:spcAft>
              <a:defRPr/>
            </a:pPr>
            <a:r>
              <a:rPr lang="en-US" sz="26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635769"/>
            <a:ext cx="9144000" cy="861774"/>
          </a:xfrm>
          <a:prstGeom prst="rect">
            <a:avLst/>
          </a:prstGeom>
          <a:solidFill>
            <a:srgbClr val="FF9900">
              <a:alpha val="63000"/>
            </a:srgb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مَعَ الصَّادِقِيْنَ.</a:t>
            </a:r>
            <a:endParaRPr lang="en-US"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8284363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73182" y="76200"/>
            <a:ext cx="817528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71034"/>
            <a:ext cx="9144000" cy="1754326"/>
          </a:xfrm>
          <a:prstGeom prst="rect">
            <a:avLst/>
          </a:prstGeom>
          <a:solidFill>
            <a:schemeClr val="accent6">
              <a:lumMod val="75000"/>
              <a:alpha val="68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25431"/>
            <a:ext cx="9144000" cy="2246769"/>
          </a:xfrm>
          <a:prstGeom prst="rect">
            <a:avLst/>
          </a:prstGeom>
          <a:solidFill>
            <a:srgbClr val="002060">
              <a:alpha val="77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13029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251521" y="1982212"/>
            <a:ext cx="8532440" cy="304698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06242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50857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2083475"/>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45130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 Box 60"/>
          <p:cNvSpPr txBox="1">
            <a:spLocks noChangeArrowheads="1"/>
          </p:cNvSpPr>
          <p:nvPr/>
        </p:nvSpPr>
        <p:spPr bwMode="auto">
          <a:xfrm>
            <a:off x="179512" y="838200"/>
            <a:ext cx="8735886" cy="5647700"/>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ct val="0"/>
              </a:spcBef>
              <a:spcAft>
                <a:spcPct val="0"/>
              </a:spcAft>
              <a:defRPr/>
            </a:pPr>
            <a:r>
              <a:rPr lang="en-US" sz="28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Turunkanlah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hukumanMu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atas</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Yahudi</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membunuh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Muslimin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Palestin</a:t>
            </a:r>
            <a:endPar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Hukumlah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mampu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melemahkanMu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Cerai</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beraikan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porak</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perandakan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kesatuan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turunkanlah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balasanMu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atas</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Kumpulkan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binasakanlah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tinggalkan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sedikitpun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Turunkanlah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atas</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semua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pihak</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membantu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balasanMu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dapat</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ditolak</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oleh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pembuat</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
        <p:nvSpPr>
          <p:cNvPr id="4" name="TextBox 3"/>
          <p:cNvSpPr txBox="1"/>
          <p:nvPr/>
        </p:nvSpPr>
        <p:spPr>
          <a:xfrm>
            <a:off x="0" y="381000"/>
            <a:ext cx="2335088" cy="1015663"/>
          </a:xfrm>
          <a:prstGeom prst="rect">
            <a:avLst/>
          </a:prstGeom>
          <a:noFill/>
        </p:spPr>
        <p:txBody>
          <a:bodyPr wrap="square" rtlCol="0">
            <a:spAutoFit/>
          </a:bodyPr>
          <a:lstStyle/>
          <a:p>
            <a:pPr algn="ctr"/>
            <a:r>
              <a:rPr lang="en-US" sz="6000" b="1" dirty="0" smtClean="0">
                <a:ln>
                  <a:solidFill>
                    <a:prstClr val="white"/>
                  </a:solidFill>
                </a:ln>
                <a:solidFill>
                  <a:srgbClr val="00B050"/>
                </a:solidFill>
                <a:effectLst>
                  <a:outerShdw blurRad="38100" dist="38100" dir="2700000" algn="tl">
                    <a:srgbClr val="000000">
                      <a:alpha val="43137"/>
                    </a:srgbClr>
                  </a:outerShdw>
                  <a:reflection blurRad="6350" stA="55000" endA="300" endPos="45500" dir="5400000" sy="-100000" algn="bl" rotWithShape="0"/>
                </a:effectLst>
              </a:rPr>
              <a:t>DOA</a:t>
            </a:r>
            <a:endParaRPr lang="en-MY" sz="6000" b="1" dirty="0">
              <a:ln>
                <a:solidFill>
                  <a:prstClr val="white"/>
                </a:solidFill>
              </a:ln>
              <a:solidFill>
                <a:srgbClr val="00B050"/>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1041206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 Box 60"/>
          <p:cNvSpPr txBox="1">
            <a:spLocks noChangeArrowheads="1"/>
          </p:cNvSpPr>
          <p:nvPr/>
        </p:nvSpPr>
        <p:spPr bwMode="auto">
          <a:xfrm>
            <a:off x="179512" y="838200"/>
            <a:ext cx="8735886" cy="5570756"/>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ct val="0"/>
              </a:spcBef>
              <a:spcAft>
                <a:spcPct val="0"/>
              </a:spcAft>
              <a:defRPr/>
            </a:pPr>
            <a:r>
              <a:rPr lang="en-US" sz="32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32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r>
              <a:rPr lang="en-US" sz="32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Selamatkanlah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muslimin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lemah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Palestin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8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Sayangi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kasihilah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keluarkanlah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kepungan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keadaan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sempit</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alami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saat</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28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Terimalah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Syuhada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sembuhkanlah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luka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sakit</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8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Tetaplah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bersama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jauhilah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musuh-musuh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kerana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daya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kekuatan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bagi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kecuali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Mu.</a:t>
            </a:r>
          </a:p>
        </p:txBody>
      </p:sp>
      <p:sp>
        <p:nvSpPr>
          <p:cNvPr id="4" name="TextBox 3"/>
          <p:cNvSpPr txBox="1"/>
          <p:nvPr/>
        </p:nvSpPr>
        <p:spPr>
          <a:xfrm>
            <a:off x="0" y="381000"/>
            <a:ext cx="2335088" cy="1015663"/>
          </a:xfrm>
          <a:prstGeom prst="rect">
            <a:avLst/>
          </a:prstGeom>
          <a:noFill/>
        </p:spPr>
        <p:txBody>
          <a:bodyPr wrap="square" rtlCol="0">
            <a:spAutoFit/>
          </a:bodyPr>
          <a:lstStyle/>
          <a:p>
            <a:pPr algn="ctr"/>
            <a:r>
              <a:rPr lang="en-US" sz="6000" b="1" dirty="0" smtClean="0">
                <a:ln>
                  <a:solidFill>
                    <a:prstClr val="white"/>
                  </a:solidFill>
                </a:ln>
                <a:solidFill>
                  <a:srgbClr val="00B050"/>
                </a:solidFill>
                <a:effectLst>
                  <a:outerShdw blurRad="38100" dist="38100" dir="2700000" algn="tl">
                    <a:srgbClr val="000000">
                      <a:alpha val="43137"/>
                    </a:srgbClr>
                  </a:outerShdw>
                  <a:reflection blurRad="6350" stA="55000" endA="300" endPos="45500" dir="5400000" sy="-100000" algn="bl" rotWithShape="0"/>
                </a:effectLst>
              </a:rPr>
              <a:t>DOA</a:t>
            </a:r>
            <a:endParaRPr lang="en-MY" sz="6000" b="1" dirty="0">
              <a:ln>
                <a:solidFill>
                  <a:prstClr val="white"/>
                </a:solidFill>
              </a:ln>
              <a:solidFill>
                <a:srgbClr val="00B050"/>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1461137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 Box 60"/>
          <p:cNvSpPr txBox="1">
            <a:spLocks noChangeArrowheads="1"/>
          </p:cNvSpPr>
          <p:nvPr/>
        </p:nvSpPr>
        <p:spPr bwMode="auto">
          <a:xfrm>
            <a:off x="179512" y="1335534"/>
            <a:ext cx="8735886" cy="4401205"/>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ct val="0"/>
              </a:spcBef>
              <a:spcAft>
                <a:spcPct val="0"/>
              </a:spcAft>
              <a:defRPr/>
            </a:pPr>
            <a:r>
              <a:rPr lang="en-US" sz="32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32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r>
              <a:rPr lang="en-US" sz="32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Turunkanlah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pertolonganMu</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buat</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Mujahidin di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Palestin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8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Tolonglah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menghadapi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Yahudi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penolong-penolong</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kufur</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munafik</a:t>
            </a:r>
            <a:endPar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Tetapkanlah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bidikan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rapatkanlah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saf</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perjuangan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satukanlah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kalimah</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mereka</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atas</a:t>
            </a:r>
            <a:r>
              <a:rPr lang="en-US" sz="24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kebenaran</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
        <p:nvSpPr>
          <p:cNvPr id="4" name="TextBox 3"/>
          <p:cNvSpPr txBox="1"/>
          <p:nvPr/>
        </p:nvSpPr>
        <p:spPr>
          <a:xfrm>
            <a:off x="0" y="813137"/>
            <a:ext cx="2335088" cy="1015663"/>
          </a:xfrm>
          <a:prstGeom prst="rect">
            <a:avLst/>
          </a:prstGeom>
          <a:noFill/>
        </p:spPr>
        <p:txBody>
          <a:bodyPr wrap="square" rtlCol="0">
            <a:spAutoFit/>
          </a:bodyPr>
          <a:lstStyle/>
          <a:p>
            <a:pPr algn="ctr"/>
            <a:r>
              <a:rPr lang="en-US" sz="6000" b="1" dirty="0" smtClean="0">
                <a:ln>
                  <a:solidFill>
                    <a:prstClr val="white"/>
                  </a:solidFill>
                </a:ln>
                <a:solidFill>
                  <a:srgbClr val="00B050"/>
                </a:solidFill>
                <a:effectLst>
                  <a:outerShdw blurRad="38100" dist="38100" dir="2700000" algn="tl">
                    <a:srgbClr val="000000">
                      <a:alpha val="43137"/>
                    </a:srgbClr>
                  </a:outerShdw>
                  <a:reflection blurRad="6350" stA="55000" endA="300" endPos="45500" dir="5400000" sy="-100000" algn="bl" rotWithShape="0"/>
                </a:effectLst>
              </a:rPr>
              <a:t>DOA</a:t>
            </a:r>
            <a:endParaRPr lang="en-MY" sz="6000" b="1" dirty="0">
              <a:ln>
                <a:solidFill>
                  <a:prstClr val="white"/>
                </a:solidFill>
              </a:ln>
              <a:solidFill>
                <a:srgbClr val="00B050"/>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785201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76853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135742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72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11560" y="76200"/>
            <a:ext cx="814393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98110"/>
            <a:ext cx="9144000" cy="1569660"/>
          </a:xfrm>
          <a:prstGeom prst="rect">
            <a:avLst/>
          </a:prstGeom>
          <a:solidFill>
            <a:schemeClr val="accent6">
              <a:lumMod val="75000"/>
              <a:alpha val="7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وَمَنْ تَبِعَهُمْ بِإِحْسَانٍ إِلَى يَوْمِ الدِّيْن.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95378"/>
            <a:ext cx="9144000" cy="2554545"/>
          </a:xfrm>
          <a:prstGeom prst="rect">
            <a:avLst/>
          </a:prstGeom>
          <a:solidFill>
            <a:srgbClr val="002060">
              <a:alpha val="79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961417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360387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72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0" y="953155"/>
            <a:ext cx="9144000" cy="5447645"/>
          </a:xfrm>
          <a:prstGeom prst="rect">
            <a:avLst/>
          </a:prstGeom>
          <a:solidFill>
            <a:schemeClr val="bg1">
              <a:alpha val="56000"/>
            </a:schemeClr>
          </a:solidFill>
        </p:spPr>
        <p:txBody>
          <a:bodyPr wrap="square">
            <a:spAutoFit/>
          </a:bodyPr>
          <a:lstStyle/>
          <a:p>
            <a:pPr algn="ctr"/>
            <a:r>
              <a:rPr lang="en-MY" sz="1600" b="1" dirty="0">
                <a:solidFill>
                  <a:prstClr val="black"/>
                </a:solidFill>
                <a:effectLst>
                  <a:outerShdw blurRad="38100" dist="38100" dir="2700000" algn="tl">
                    <a:srgbClr val="000000">
                      <a:alpha val="43137"/>
                    </a:srgbClr>
                  </a:outerShdw>
                </a:effectLst>
              </a:rPr>
              <a:t>INTISARI KHUTBAH JUMAAT PADA </a:t>
            </a:r>
            <a:r>
              <a:rPr lang="en-MY" sz="1600" b="1" dirty="0" smtClean="0">
                <a:solidFill>
                  <a:prstClr val="black"/>
                </a:solidFill>
                <a:effectLst>
                  <a:outerShdw blurRad="38100" dist="38100" dir="2700000" algn="tl">
                    <a:srgbClr val="000000">
                      <a:alpha val="43137"/>
                    </a:srgbClr>
                  </a:outerShdw>
                </a:effectLst>
              </a:rPr>
              <a:t>28/07/2017</a:t>
            </a:r>
            <a:endParaRPr lang="en-MY" sz="1600" b="1" dirty="0">
              <a:solidFill>
                <a:prstClr val="black"/>
              </a:solidFill>
              <a:effectLst>
                <a:outerShdw blurRad="38100" dist="38100" dir="2700000" algn="tl">
                  <a:srgbClr val="000000">
                    <a:alpha val="43137"/>
                  </a:srgbClr>
                </a:outerShdw>
              </a:effectLst>
            </a:endParaRPr>
          </a:p>
          <a:p>
            <a:pPr algn="ctr"/>
            <a:r>
              <a:rPr lang="en-MY" sz="2000" b="1" dirty="0">
                <a:solidFill>
                  <a:srgbClr val="FFFF00"/>
                </a:solidFill>
                <a:effectLst>
                  <a:glow rad="101600">
                    <a:prstClr val="black">
                      <a:alpha val="60000"/>
                    </a:prstClr>
                  </a:glow>
                  <a:outerShdw blurRad="38100" dist="38100" dir="2700000" algn="tl">
                    <a:srgbClr val="000000">
                      <a:alpha val="43137"/>
                    </a:srgbClr>
                  </a:outerShdw>
                </a:effectLst>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rPr>
              <a:t>“PATUH SYARIAT DI JALAN RAYA.“</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endParaRPr>
          </a:p>
          <a:p>
            <a:pPr algn="ctr"/>
            <a:r>
              <a:rPr lang="en-MY" sz="1400" b="1" dirty="0" smtClean="0">
                <a:solidFill>
                  <a:prstClr val="black"/>
                </a:solidFill>
              </a:rPr>
              <a:t> </a:t>
            </a:r>
            <a:endParaRPr lang="en-MY" sz="1400" dirty="0" smtClean="0">
              <a:solidFill>
                <a:prstClr val="black"/>
              </a:solidFill>
            </a:endParaRPr>
          </a:p>
          <a:p>
            <a:pPr marL="342900" indent="-342900">
              <a:buFontTx/>
              <a:buAutoNum type="arabicPeriod"/>
            </a:pPr>
            <a:r>
              <a:rPr lang="en-MY" b="1" dirty="0" smtClean="0">
                <a:solidFill>
                  <a:prstClr val="black"/>
                </a:solidFill>
              </a:rPr>
              <a:t>JALAN @ JALAN </a:t>
            </a:r>
            <a:r>
              <a:rPr lang="en-MY" b="1" dirty="0">
                <a:solidFill>
                  <a:prstClr val="black"/>
                </a:solidFill>
              </a:rPr>
              <a:t>RAYA ADALAH KEPERLUAN AWAM.  DI NEGARA INI JALAN RAYA MAKIN LEBAR &amp; BERSELIRAT </a:t>
            </a:r>
            <a:r>
              <a:rPr lang="en-MY" b="1" dirty="0" smtClean="0">
                <a:solidFill>
                  <a:prstClr val="black"/>
                </a:solidFill>
              </a:rPr>
              <a:t>MEMENUHI </a:t>
            </a:r>
            <a:r>
              <a:rPr lang="en-MY" b="1" dirty="0">
                <a:solidFill>
                  <a:prstClr val="black"/>
                </a:solidFill>
              </a:rPr>
              <a:t>KEPERLUAN KENDERAAN </a:t>
            </a:r>
            <a:r>
              <a:rPr lang="en-MY" b="1" dirty="0" smtClean="0">
                <a:solidFill>
                  <a:prstClr val="black"/>
                </a:solidFill>
              </a:rPr>
              <a:t>YANG </a:t>
            </a:r>
            <a:r>
              <a:rPr lang="en-MY" b="1" dirty="0">
                <a:solidFill>
                  <a:prstClr val="black"/>
                </a:solidFill>
              </a:rPr>
              <a:t>MAKIN BERTAMBAH , DALAM MASA </a:t>
            </a:r>
            <a:r>
              <a:rPr lang="en-MY" b="1" dirty="0" smtClean="0">
                <a:solidFill>
                  <a:prstClr val="black"/>
                </a:solidFill>
              </a:rPr>
              <a:t>YANG </a:t>
            </a:r>
            <a:r>
              <a:rPr lang="en-MY" b="1" dirty="0">
                <a:solidFill>
                  <a:prstClr val="black"/>
                </a:solidFill>
              </a:rPr>
              <a:t>SAMA MENGUNDANG PENINGKATAN KEMALANGAN NYAWA SEHINGGA HAMPIR 7000 ORANG SETAHUN</a:t>
            </a:r>
            <a:r>
              <a:rPr lang="en-MY" b="1" dirty="0" smtClean="0">
                <a:solidFill>
                  <a:prstClr val="black"/>
                </a:solidFill>
              </a:rPr>
              <a:t>.</a:t>
            </a:r>
          </a:p>
          <a:p>
            <a:pPr marL="342900" indent="-342900">
              <a:buFontTx/>
              <a:buAutoNum type="arabicPeriod"/>
            </a:pPr>
            <a:r>
              <a:rPr lang="en-MY" b="1" dirty="0" smtClean="0">
                <a:solidFill>
                  <a:prstClr val="black"/>
                </a:solidFill>
              </a:rPr>
              <a:t>KAJIAN </a:t>
            </a:r>
            <a:r>
              <a:rPr lang="en-MY" b="1" dirty="0">
                <a:solidFill>
                  <a:prstClr val="black"/>
                </a:solidFill>
              </a:rPr>
              <a:t>MENUNJUKKAN SIKAP BURUK PENGGUNA JALAN RAYA MENYUMBANG PERATUSAN TERTINGGI KEMALANGAN MAUT</a:t>
            </a:r>
            <a:r>
              <a:rPr lang="en-MY" b="1" dirty="0" smtClean="0">
                <a:solidFill>
                  <a:prstClr val="black"/>
                </a:solidFill>
              </a:rPr>
              <a:t>.</a:t>
            </a:r>
          </a:p>
          <a:p>
            <a:pPr marL="342900" indent="-342900">
              <a:buFontTx/>
              <a:buAutoNum type="arabicPeriod"/>
            </a:pPr>
            <a:r>
              <a:rPr lang="en-MY" b="1" dirty="0" smtClean="0">
                <a:solidFill>
                  <a:prstClr val="black"/>
                </a:solidFill>
              </a:rPr>
              <a:t>SELAIN </a:t>
            </a:r>
            <a:r>
              <a:rPr lang="en-MY" b="1" dirty="0">
                <a:solidFill>
                  <a:prstClr val="black"/>
                </a:solidFill>
              </a:rPr>
              <a:t>DARIPADA MEMATUHI PERATURAN &amp; UNDANG- UNDANG JALAN RAYA BAGI MENANGANGI KEMALANGAN, PENGGUNA MUSLIM SANGAT PENTING MEMETUHI SYARA' SEMASA DI JALAN RAYA &amp; MENGGANGGAPNYA SEBAGAI SESUATU KETAATAN KEPADA ALLAH</a:t>
            </a:r>
            <a:r>
              <a:rPr lang="en-MY" b="1" dirty="0" smtClean="0">
                <a:solidFill>
                  <a:prstClr val="black"/>
                </a:solidFill>
              </a:rPr>
              <a:t>.</a:t>
            </a:r>
          </a:p>
          <a:p>
            <a:pPr marL="342900" indent="-342900">
              <a:buFontTx/>
              <a:buAutoNum type="arabicPeriod"/>
            </a:pPr>
            <a:r>
              <a:rPr lang="en-MY" b="1" dirty="0" smtClean="0">
                <a:solidFill>
                  <a:prstClr val="black"/>
                </a:solidFill>
              </a:rPr>
              <a:t>DI </a:t>
            </a:r>
            <a:r>
              <a:rPr lang="en-MY" b="1" dirty="0">
                <a:solidFill>
                  <a:prstClr val="black"/>
                </a:solidFill>
              </a:rPr>
              <a:t>ANTARA PANDUAN SYARA' YG PERLU DIPATUHI DI JALAN RAYA IALAH BERSIKAP </a:t>
            </a:r>
            <a:r>
              <a:rPr lang="ar-SA" sz="2800" b="1" dirty="0" smtClean="0">
                <a:solidFill>
                  <a:prstClr val="black"/>
                </a:solidFill>
                <a:latin typeface="Traditional Arabic" pitchFamily="18" charset="-78"/>
                <a:cs typeface="Traditional Arabic" pitchFamily="18" charset="-78"/>
              </a:rPr>
              <a:t>هَوْناً</a:t>
            </a:r>
            <a:r>
              <a:rPr lang="ar-SA" b="1" dirty="0" smtClean="0">
                <a:solidFill>
                  <a:prstClr val="black"/>
                </a:solidFill>
              </a:rPr>
              <a:t> </a:t>
            </a:r>
            <a:r>
              <a:rPr lang="en-MY" b="1" dirty="0">
                <a:solidFill>
                  <a:prstClr val="black"/>
                </a:solidFill>
              </a:rPr>
              <a:t>IAITU BERHEMAH, BERSIKAP HORMAT &amp; BERHATI HATI, TIDAK MELULU, SOMBONG &amp; BIADAP.  ALLAH MEMBENCI PENGGUNA YG ANGKUH &amp; MEMBAHAYAKAN</a:t>
            </a:r>
            <a:r>
              <a:rPr lang="en-MY" b="1" dirty="0" smtClean="0">
                <a:solidFill>
                  <a:prstClr val="black"/>
                </a:solidFill>
              </a:rPr>
              <a:t>.</a:t>
            </a:r>
          </a:p>
          <a:p>
            <a:pPr marL="342900" indent="-342900">
              <a:buFontTx/>
              <a:buAutoNum type="arabicPeriod"/>
            </a:pPr>
            <a:r>
              <a:rPr lang="en-MY" b="1" dirty="0" smtClean="0">
                <a:solidFill>
                  <a:prstClr val="black"/>
                </a:solidFill>
              </a:rPr>
              <a:t>NABI </a:t>
            </a:r>
            <a:r>
              <a:rPr lang="en-MY" b="1" dirty="0">
                <a:solidFill>
                  <a:prstClr val="black"/>
                </a:solidFill>
              </a:rPr>
              <a:t>S.A.W MAHUKAN PENGGUNA MENYUMBANG KEPADA KEBERSIHAN, KESELAMATAN, KEBAJIKAN SERTA MENGHINDARKAN KEMUNGKARAN, KEMERBAHAYAAN DIRI &amp; </a:t>
            </a:r>
            <a:r>
              <a:rPr lang="en-MY" b="1" dirty="0" smtClean="0">
                <a:solidFill>
                  <a:prstClr val="black"/>
                </a:solidFill>
              </a:rPr>
              <a:t>PENGGUNA </a:t>
            </a:r>
            <a:r>
              <a:rPr lang="en-MY" b="1" dirty="0">
                <a:solidFill>
                  <a:prstClr val="black"/>
                </a:solidFill>
              </a:rPr>
              <a:t>LAIN DI JALAN RAYA.</a:t>
            </a:r>
            <a:endParaRPr lang="en-MY" dirty="0">
              <a:solidFill>
                <a:prstClr val="black"/>
              </a:solidFill>
            </a:endParaRPr>
          </a:p>
        </p:txBody>
      </p:sp>
    </p:spTree>
    <p:extLst>
      <p:ext uri="{BB962C8B-B14F-4D97-AF65-F5344CB8AC3E}">
        <p14:creationId xmlns:p14="http://schemas.microsoft.com/office/powerpoint/2010/main" val="2346404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9600" y="152400"/>
            <a:ext cx="796267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896070"/>
            <a:ext cx="9144032" cy="923330"/>
          </a:xfrm>
          <a:prstGeom prst="rect">
            <a:avLst/>
          </a:prstGeom>
          <a:solidFill>
            <a:schemeClr val="accent6">
              <a:lumMod val="75000"/>
              <a:alpha val="6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وَاشْكُرُوهُ عَلَى مَا هَيَّأَ لَكُمْ مِنَ النِّعَمِ.</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80118"/>
            <a:ext cx="9144000" cy="1815882"/>
          </a:xfrm>
          <a:prstGeom prst="rect">
            <a:avLst/>
          </a:prstGeom>
          <a:solidFill>
            <a:srgbClr val="002060">
              <a:alpha val="80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r>
              <a:rPr lang="ar-SA"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berterima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kasihlah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kerana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limpahan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nikmat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dikurniakan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mengerjakan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ketaatan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7868" y="152400"/>
            <a:ext cx="8429684" cy="553998"/>
          </a:xfrm>
          <a:prstGeom prst="rect">
            <a:avLst/>
          </a:prstGeom>
        </p:spPr>
        <p:txBody>
          <a:bodyPr wrap="square">
            <a:spAutoFit/>
          </a:bodyPr>
          <a:lstStyle/>
          <a:p>
            <a:pPr algn="ct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Kepentingan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Raya</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1172817" y="3124200"/>
            <a:ext cx="7056783" cy="1219200"/>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Pembinaan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jalan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terancang</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bagi</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penggunaan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lebih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cekap</a:t>
            </a: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Pentagon 4"/>
          <p:cNvSpPr/>
          <p:nvPr/>
        </p:nvSpPr>
        <p:spPr>
          <a:xfrm>
            <a:off x="377152" y="1914600"/>
            <a:ext cx="5176596" cy="842954"/>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Keperluan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bagi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urusan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seharian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99220" y="152400"/>
            <a:ext cx="7871835" cy="553998"/>
          </a:xfrm>
          <a:prstGeom prst="rect">
            <a:avLst/>
          </a:prstGeom>
        </p:spPr>
        <p:txBody>
          <a:bodyPr wrap="non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Perangkaan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Kemalangan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Raya</a:t>
            </a:r>
          </a:p>
        </p:txBody>
      </p:sp>
      <p:sp>
        <p:nvSpPr>
          <p:cNvPr id="4" name="Snip Same Side Corner Rectangle 3"/>
          <p:cNvSpPr/>
          <p:nvPr/>
        </p:nvSpPr>
        <p:spPr>
          <a:xfrm>
            <a:off x="3352800" y="1715871"/>
            <a:ext cx="4800600" cy="1258325"/>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40,960</a:t>
            </a:r>
            <a:r>
              <a:rPr lang="ms-MY"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kematian</a:t>
            </a:r>
            <a:endParaRPr lang="ms-MY" sz="2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Snip Same Side Corner Rectangle 4"/>
          <p:cNvSpPr/>
          <p:nvPr/>
        </p:nvSpPr>
        <p:spPr>
          <a:xfrm>
            <a:off x="1053022" y="3250934"/>
            <a:ext cx="7132782" cy="1071570"/>
          </a:xfrm>
          <a:prstGeom prst="snip2SameRect">
            <a:avLst>
              <a:gd name="adj1" fmla="val 10248"/>
              <a:gd name="adj2" fmla="val 1086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Purata = </a:t>
            </a:r>
            <a:r>
              <a:rPr lang="ms-MY"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6,827</a:t>
            </a:r>
            <a:r>
              <a:rPr lang="ms-MY"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setahun</a:t>
            </a:r>
            <a:endParaRPr lang="en-MY" sz="2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ight Arrow 5"/>
          <p:cNvSpPr/>
          <p:nvPr/>
        </p:nvSpPr>
        <p:spPr>
          <a:xfrm>
            <a:off x="699220" y="1437620"/>
            <a:ext cx="2882180" cy="1371600"/>
          </a:xfrm>
          <a:prstGeom prst="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201</a:t>
            </a:r>
            <a:r>
              <a:rPr lang="ms-MY"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0 </a:t>
            </a:r>
            <a:r>
              <a:rPr lang="ms-MY"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- 201</a:t>
            </a:r>
            <a:r>
              <a:rPr lang="ms-MY"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5</a:t>
            </a:r>
            <a:endParaRPr lang="en-MY" sz="3600" dirty="0"/>
          </a:p>
        </p:txBody>
      </p:sp>
      <p:sp>
        <p:nvSpPr>
          <p:cNvPr id="7" name="Snip Same Side Corner Rectangle 6"/>
          <p:cNvSpPr/>
          <p:nvPr/>
        </p:nvSpPr>
        <p:spPr>
          <a:xfrm>
            <a:off x="1524000" y="4866620"/>
            <a:ext cx="6378055" cy="1152896"/>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800" b="1" dirty="0" smtClean="0">
                <a:effectLst>
                  <a:outerShdw blurRad="38100" dist="38100" dir="2700000" algn="tl">
                    <a:srgbClr val="000000">
                      <a:alpha val="43137"/>
                    </a:srgbClr>
                  </a:outerShdw>
                </a:effectLst>
              </a:rPr>
              <a:t>Menimbulkan masalah dan kerugian kepada negara</a:t>
            </a:r>
          </a:p>
        </p:txBody>
      </p:sp>
      <p:sp>
        <p:nvSpPr>
          <p:cNvPr id="8" name="Curved Right Arrow 7"/>
          <p:cNvSpPr/>
          <p:nvPr/>
        </p:nvSpPr>
        <p:spPr>
          <a:xfrm rot="20490442">
            <a:off x="997310" y="4637200"/>
            <a:ext cx="1053380" cy="1382316"/>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Snip Same Side Corner Rectangle 2"/>
          <p:cNvSpPr/>
          <p:nvPr/>
        </p:nvSpPr>
        <p:spPr>
          <a:xfrm>
            <a:off x="3443470" y="1232956"/>
            <a:ext cx="5243330" cy="1224136"/>
          </a:xfrm>
          <a:prstGeom prst="snip2SameRect">
            <a:avLst>
              <a:gd name="adj1" fmla="val 8485"/>
              <a:gd name="adj2" fmla="val 9546"/>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prihatin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kecekapan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kereta</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85334" y="152400"/>
            <a:ext cx="6299610" cy="553998"/>
          </a:xfrm>
          <a:prstGeom prst="rect">
            <a:avLst/>
          </a:prstGeom>
        </p:spPr>
        <p:txBody>
          <a:bodyPr wrap="none">
            <a:spAutoFit/>
          </a:bodyPr>
          <a:lstStyle/>
          <a:p>
            <a:pPr algn="ct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Punca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Kecelakaan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Jalanraya</a:t>
            </a:r>
            <a:endPar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3430960" y="2521594"/>
            <a:ext cx="5255840" cy="1224136"/>
          </a:xfrm>
          <a:prstGeom prst="snip2SameRect">
            <a:avLst>
              <a:gd name="adj1" fmla="val 8485"/>
              <a:gd name="adj2" fmla="val 9546"/>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menjadualkan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perjalanan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3443470" y="3823756"/>
            <a:ext cx="5243330" cy="887288"/>
          </a:xfrm>
          <a:prstGeom prst="snip2SameRect">
            <a:avLst>
              <a:gd name="adj1" fmla="val 8485"/>
              <a:gd name="adj2" fmla="val 9546"/>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Memandu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laju</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3443470" y="4814356"/>
            <a:ext cx="5243330" cy="1447800"/>
          </a:xfrm>
          <a:prstGeom prst="snip2SameRect">
            <a:avLst>
              <a:gd name="adj1" fmla="val 8485"/>
              <a:gd name="adj2" fmla="val 9546"/>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menghiraukan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raya</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371900" y="1537756"/>
            <a:ext cx="3514299" cy="1371600"/>
          </a:xfrm>
          <a:prstGeom prst="rightArrow">
            <a:avLst/>
          </a:prstGeom>
          <a:solidFill>
            <a:srgbClr val="FFC000"/>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26736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1535</Words>
  <Application>Microsoft Office PowerPoint</Application>
  <PresentationFormat>On-screen Show (4:3)</PresentationFormat>
  <Paragraphs>169</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8</cp:revision>
  <dcterms:created xsi:type="dcterms:W3CDTF">2017-07-24T03:25:36Z</dcterms:created>
  <dcterms:modified xsi:type="dcterms:W3CDTF">2017-07-27T08:01:25Z</dcterms:modified>
</cp:coreProperties>
</file>